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4664" autoAdjust="0"/>
  </p:normalViewPr>
  <p:slideViewPr>
    <p:cSldViewPr snapToGrid="0">
      <p:cViewPr varScale="1">
        <p:scale>
          <a:sx n="109" d="100"/>
          <a:sy n="109" d="100"/>
        </p:scale>
        <p:origin x="702"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USUARIO\Desktop\MARZO%202026\REPORTE%20FURAG%20VIGENCIA%202025%20-%20MRZO%202026\INFORMES%20PQRS%202025\PORCENTAJES%20INFORME%20PQRS%20AGOSTO%202025%20.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esktop\MARZO%202026\REPORTE%20FURAG%20VIGENCIA%202025%20-%20MRZO%202026\INFORMES%20PQRS%202025\PORCENTAJES%20INFORME%20PQRS%20AGOSTO%202025%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Desktop\MARZO%202026\REPORTE%20FURAG%20VIGENCIA%202025%20-%20MRZO%202026\INFORMES%20PQRS%202025\PORCENTAJES%20INFORME%20PQRS%20AGOSTO%202025%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esktop\MARZO%202026\REPORTE%20FURAG%20VIGENCIA%202025%20-%20MRZO%202026\INFORMES%20PQRS%202025\PORCENTAJES%20INFORME%20PQRS%20AGOSTO%202025%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USUARIO\Desktop\MARZO%202026\REPORTE%20FURAG%20VIGENCIA%202025%20-%20MRZO%202026\INFORMES%20PQRS%202025\PORCENTAJES%20INFORME%20PQRS%20AGOSTO%202025%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s-CO"/>
              <a:t>CANALES DE ATENCIÓN  </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barChart>
        <c:barDir val="col"/>
        <c:grouping val="clustered"/>
        <c:varyColors val="0"/>
        <c:ser>
          <c:idx val="0"/>
          <c:order val="0"/>
          <c:tx>
            <c:strRef>
              <c:f>'total canales comunicacion Juli'!$F$10</c:f>
              <c:strCache>
                <c:ptCount val="1"/>
                <c:pt idx="0">
                  <c:v>TELEFÓNICO </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'total canales comunicacion Juli'!$G$9:$H$9</c:f>
              <c:strCache>
                <c:ptCount val="2"/>
                <c:pt idx="0">
                  <c:v>CANTIDAD</c:v>
                </c:pt>
                <c:pt idx="1">
                  <c:v>PORCENTAJE </c:v>
                </c:pt>
              </c:strCache>
            </c:strRef>
          </c:cat>
          <c:val>
            <c:numRef>
              <c:f>'total canales comunicacion Juli'!$G$10:$H$10</c:f>
              <c:numCache>
                <c:formatCode>0%</c:formatCode>
                <c:ptCount val="2"/>
                <c:pt idx="0" formatCode="General">
                  <c:v>150</c:v>
                </c:pt>
                <c:pt idx="1">
                  <c:v>0.50847457627118642</c:v>
                </c:pt>
              </c:numCache>
            </c:numRef>
          </c:val>
          <c:extLst>
            <c:ext xmlns:c16="http://schemas.microsoft.com/office/drawing/2014/chart" uri="{C3380CC4-5D6E-409C-BE32-E72D297353CC}">
              <c16:uniqueId val="{00000000-927C-46EA-A34D-66619AC8F5DE}"/>
            </c:ext>
          </c:extLst>
        </c:ser>
        <c:ser>
          <c:idx val="1"/>
          <c:order val="1"/>
          <c:tx>
            <c:strRef>
              <c:f>'total canales comunicacion Juli'!$F$11</c:f>
              <c:strCache>
                <c:ptCount val="1"/>
                <c:pt idx="0">
                  <c:v>VIRTUAL </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'total canales comunicacion Juli'!$G$9:$H$9</c:f>
              <c:strCache>
                <c:ptCount val="2"/>
                <c:pt idx="0">
                  <c:v>CANTIDAD</c:v>
                </c:pt>
                <c:pt idx="1">
                  <c:v>PORCENTAJE </c:v>
                </c:pt>
              </c:strCache>
            </c:strRef>
          </c:cat>
          <c:val>
            <c:numRef>
              <c:f>'total canales comunicacion Juli'!$G$11:$H$11</c:f>
              <c:numCache>
                <c:formatCode>0%</c:formatCode>
                <c:ptCount val="2"/>
                <c:pt idx="0" formatCode="General">
                  <c:v>109</c:v>
                </c:pt>
                <c:pt idx="1">
                  <c:v>0.36949152542372882</c:v>
                </c:pt>
              </c:numCache>
            </c:numRef>
          </c:val>
          <c:extLst>
            <c:ext xmlns:c16="http://schemas.microsoft.com/office/drawing/2014/chart" uri="{C3380CC4-5D6E-409C-BE32-E72D297353CC}">
              <c16:uniqueId val="{00000001-927C-46EA-A34D-66619AC8F5DE}"/>
            </c:ext>
          </c:extLst>
        </c:ser>
        <c:ser>
          <c:idx val="2"/>
          <c:order val="2"/>
          <c:tx>
            <c:strRef>
              <c:f>'total canales comunicacion Juli'!$F$12</c:f>
              <c:strCache>
                <c:ptCount val="1"/>
                <c:pt idx="0">
                  <c:v>PRESENCIAL Y ESCRITO </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'total canales comunicacion Juli'!$G$9:$H$9</c:f>
              <c:strCache>
                <c:ptCount val="2"/>
                <c:pt idx="0">
                  <c:v>CANTIDAD</c:v>
                </c:pt>
                <c:pt idx="1">
                  <c:v>PORCENTAJE </c:v>
                </c:pt>
              </c:strCache>
            </c:strRef>
          </c:cat>
          <c:val>
            <c:numRef>
              <c:f>'total canales comunicacion Juli'!$G$12:$H$12</c:f>
              <c:numCache>
                <c:formatCode>0%</c:formatCode>
                <c:ptCount val="2"/>
                <c:pt idx="0" formatCode="General">
                  <c:v>36</c:v>
                </c:pt>
                <c:pt idx="1">
                  <c:v>0.12203389830508475</c:v>
                </c:pt>
              </c:numCache>
            </c:numRef>
          </c:val>
          <c:extLst>
            <c:ext xmlns:c16="http://schemas.microsoft.com/office/drawing/2014/chart" uri="{C3380CC4-5D6E-409C-BE32-E72D297353CC}">
              <c16:uniqueId val="{00000002-927C-46EA-A34D-66619AC8F5DE}"/>
            </c:ext>
          </c:extLst>
        </c:ser>
        <c:ser>
          <c:idx val="3"/>
          <c:order val="3"/>
          <c:tx>
            <c:strRef>
              <c:f>'total canales comunicacion Juli'!$F$13</c:f>
              <c:strCache>
                <c:ptCount val="1"/>
                <c:pt idx="0">
                  <c:v>TOTAL</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'total canales comunicacion Juli'!$G$9:$H$9</c:f>
              <c:strCache>
                <c:ptCount val="2"/>
                <c:pt idx="0">
                  <c:v>CANTIDAD</c:v>
                </c:pt>
                <c:pt idx="1">
                  <c:v>PORCENTAJE </c:v>
                </c:pt>
              </c:strCache>
            </c:strRef>
          </c:cat>
          <c:val>
            <c:numRef>
              <c:f>'total canales comunicacion Juli'!$G$13:$H$13</c:f>
              <c:numCache>
                <c:formatCode>0%</c:formatCode>
                <c:ptCount val="2"/>
                <c:pt idx="0" formatCode="General">
                  <c:v>295</c:v>
                </c:pt>
                <c:pt idx="1">
                  <c:v>1</c:v>
                </c:pt>
              </c:numCache>
            </c:numRef>
          </c:val>
          <c:extLst>
            <c:ext xmlns:c16="http://schemas.microsoft.com/office/drawing/2014/chart" uri="{C3380CC4-5D6E-409C-BE32-E72D297353CC}">
              <c16:uniqueId val="{00000003-927C-46EA-A34D-66619AC8F5DE}"/>
            </c:ext>
          </c:extLst>
        </c:ser>
        <c:dLbls>
          <c:dLblPos val="inEnd"/>
          <c:showLegendKey val="0"/>
          <c:showVal val="1"/>
          <c:showCatName val="0"/>
          <c:showSerName val="0"/>
          <c:showPercent val="0"/>
          <c:showBubbleSize val="0"/>
        </c:dLbls>
        <c:gapWidth val="80"/>
        <c:overlap val="25"/>
        <c:axId val="-217040160"/>
        <c:axId val="-217036352"/>
      </c:barChart>
      <c:catAx>
        <c:axId val="-21704016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217036352"/>
        <c:crosses val="autoZero"/>
        <c:auto val="1"/>
        <c:lblAlgn val="ctr"/>
        <c:lblOffset val="100"/>
        <c:noMultiLvlLbl val="0"/>
      </c:catAx>
      <c:valAx>
        <c:axId val="-21703635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21704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s-CO"/>
              <a:t>LINEA MOVIL 3138052807   </a:t>
            </a:r>
          </a:p>
        </c:rich>
      </c:tx>
      <c:layout>
        <c:manualLayout>
          <c:xMode val="edge"/>
          <c:yMode val="edge"/>
          <c:x val="0.12455418207058794"/>
          <c:y val="1.8518518518518517E-2"/>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s-CO"/>
        </a:p>
      </c:txPr>
    </c:title>
    <c:autoTitleDeleted val="0"/>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'comunicacion telefonica'!$G$9</c:f>
              <c:strCache>
                <c:ptCount val="1"/>
                <c:pt idx="0">
                  <c:v>CANTIDAD</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telefonica'!$G$10:$G$13</c:f>
              <c:numCache>
                <c:formatCode>General</c:formatCode>
                <c:ptCount val="4"/>
                <c:pt idx="0">
                  <c:v>150</c:v>
                </c:pt>
                <c:pt idx="1">
                  <c:v>0</c:v>
                </c:pt>
                <c:pt idx="2">
                  <c:v>0</c:v>
                </c:pt>
                <c:pt idx="3">
                  <c:v>150</c:v>
                </c:pt>
              </c:numCache>
            </c:numRef>
          </c:val>
          <c:extLst>
            <c:ext xmlns:c16="http://schemas.microsoft.com/office/drawing/2014/chart" uri="{C3380CC4-5D6E-409C-BE32-E72D297353CC}">
              <c16:uniqueId val="{00000000-8EC4-4BF7-B303-59D2E531DEF2}"/>
            </c:ext>
          </c:extLst>
        </c:ser>
        <c:ser>
          <c:idx val="1"/>
          <c:order val="1"/>
          <c:tx>
            <c:strRef>
              <c:f>'comunicacion telefonica'!$H$9</c:f>
              <c:strCache>
                <c:ptCount val="1"/>
                <c:pt idx="0">
                  <c:v>PORCENTAJE </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Lbls>
            <c:dLbl>
              <c:idx val="0"/>
              <c:layout>
                <c:manualLayout>
                  <c:x val="1.916495964148375E-2"/>
                  <c:y val="-6.5306122448979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C4-4BF7-B303-59D2E531DEF2}"/>
                </c:ext>
              </c:extLst>
            </c:dLbl>
            <c:dLbl>
              <c:idx val="1"/>
              <c:layout>
                <c:manualLayout>
                  <c:x val="1.6427108264128982E-2"/>
                  <c:y val="-5.9863945578231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C4-4BF7-B303-59D2E531DEF2}"/>
                </c:ext>
              </c:extLst>
            </c:dLbl>
            <c:dLbl>
              <c:idx val="2"/>
              <c:layout>
                <c:manualLayout>
                  <c:x val="3.0116365150902939E-2"/>
                  <c:y val="-8.70748299319727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C4-4BF7-B303-59D2E531DEF2}"/>
                </c:ext>
              </c:extLst>
            </c:dLbl>
            <c:dLbl>
              <c:idx val="3"/>
              <c:layout>
                <c:manualLayout>
                  <c:x val="1.916495964148365E-2"/>
                  <c:y val="-5.4421768707483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C4-4BF7-B303-59D2E531DE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telefonica'!$H$10:$H$13</c:f>
              <c:numCache>
                <c:formatCode>0%</c:formatCode>
                <c:ptCount val="4"/>
                <c:pt idx="0">
                  <c:v>1</c:v>
                </c:pt>
                <c:pt idx="1">
                  <c:v>0</c:v>
                </c:pt>
                <c:pt idx="2">
                  <c:v>0</c:v>
                </c:pt>
                <c:pt idx="3">
                  <c:v>1</c:v>
                </c:pt>
              </c:numCache>
            </c:numRef>
          </c:val>
          <c:extLst>
            <c:ext xmlns:c16="http://schemas.microsoft.com/office/drawing/2014/chart" uri="{C3380CC4-5D6E-409C-BE32-E72D297353CC}">
              <c16:uniqueId val="{00000005-8EC4-4BF7-B303-59D2E531DEF2}"/>
            </c:ext>
          </c:extLst>
        </c:ser>
        <c:dLbls>
          <c:showLegendKey val="0"/>
          <c:showVal val="1"/>
          <c:showCatName val="0"/>
          <c:showSerName val="0"/>
          <c:showPercent val="0"/>
          <c:showBubbleSize val="0"/>
        </c:dLbls>
        <c:gapWidth val="150"/>
        <c:shape val="box"/>
        <c:axId val="-217036896"/>
        <c:axId val="-217039616"/>
        <c:axId val="0"/>
      </c:bar3DChart>
      <c:catAx>
        <c:axId val="-21703689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17039616"/>
        <c:crosses val="autoZero"/>
        <c:auto val="1"/>
        <c:lblAlgn val="ctr"/>
        <c:lblOffset val="100"/>
        <c:noMultiLvlLbl val="0"/>
      </c:catAx>
      <c:valAx>
        <c:axId val="-217039616"/>
        <c:scaling>
          <c:orientation val="minMax"/>
        </c:scaling>
        <c:delete val="0"/>
        <c:axPos val="l"/>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170368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a:t>Correos Institucionales</a:t>
            </a:r>
          </a:p>
        </c:rich>
      </c:tx>
      <c:layout>
        <c:manualLayout>
          <c:xMode val="edge"/>
          <c:yMode val="edge"/>
          <c:x val="0.28244953101792508"/>
          <c:y val="4.020100502512562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'canales de comun virtual agosto'!$G$9</c:f>
              <c:strCache>
                <c:ptCount val="1"/>
                <c:pt idx="0">
                  <c:v>CANTIDAD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'canales de comun virtual agosto'!$F$10:$F$12</c:f>
              <c:strCache>
                <c:ptCount val="3"/>
                <c:pt idx="0">
                  <c:v>atencionalusuario@itp.edu.co</c:v>
                </c:pt>
                <c:pt idx="1">
                  <c:v>notificacionesjudiciales@itp.edu.co</c:v>
                </c:pt>
                <c:pt idx="2">
                  <c:v>TOTAL VIRTUAL </c:v>
                </c:pt>
              </c:strCache>
            </c:strRef>
          </c:cat>
          <c:val>
            <c:numRef>
              <c:f>'canales de comun virtual agosto'!$G$10:$G$12</c:f>
              <c:numCache>
                <c:formatCode>General</c:formatCode>
                <c:ptCount val="3"/>
                <c:pt idx="0">
                  <c:v>109</c:v>
                </c:pt>
                <c:pt idx="1">
                  <c:v>2</c:v>
                </c:pt>
                <c:pt idx="2">
                  <c:v>111</c:v>
                </c:pt>
              </c:numCache>
            </c:numRef>
          </c:val>
          <c:extLst>
            <c:ext xmlns:c16="http://schemas.microsoft.com/office/drawing/2014/chart" uri="{C3380CC4-5D6E-409C-BE32-E72D297353CC}">
              <c16:uniqueId val="{00000000-66DB-4FC1-9F10-2C0924D3BF5D}"/>
            </c:ext>
          </c:extLst>
        </c:ser>
        <c:ser>
          <c:idx val="1"/>
          <c:order val="1"/>
          <c:tx>
            <c:strRef>
              <c:f>'canales de comun virtual agosto'!$H$9</c:f>
              <c:strCache>
                <c:ptCount val="1"/>
                <c:pt idx="0">
                  <c:v>PORCENTAJE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'canales de comun virtual agosto'!$F$10:$F$12</c:f>
              <c:strCache>
                <c:ptCount val="3"/>
                <c:pt idx="0">
                  <c:v>atencionalusuario@itp.edu.co</c:v>
                </c:pt>
                <c:pt idx="1">
                  <c:v>notificacionesjudiciales@itp.edu.co</c:v>
                </c:pt>
                <c:pt idx="2">
                  <c:v>TOTAL VIRTUAL </c:v>
                </c:pt>
              </c:strCache>
            </c:strRef>
          </c:cat>
          <c:val>
            <c:numRef>
              <c:f>'canales de comun virtual agosto'!$H$10:$H$12</c:f>
              <c:numCache>
                <c:formatCode>0%</c:formatCode>
                <c:ptCount val="3"/>
                <c:pt idx="0">
                  <c:v>0.97</c:v>
                </c:pt>
                <c:pt idx="1">
                  <c:v>0.03</c:v>
                </c:pt>
                <c:pt idx="2">
                  <c:v>1</c:v>
                </c:pt>
              </c:numCache>
            </c:numRef>
          </c:val>
          <c:extLst>
            <c:ext xmlns:c16="http://schemas.microsoft.com/office/drawing/2014/chart" uri="{C3380CC4-5D6E-409C-BE32-E72D297353CC}">
              <c16:uniqueId val="{00000001-66DB-4FC1-9F10-2C0924D3BF5D}"/>
            </c:ext>
          </c:extLst>
        </c:ser>
        <c:dLbls>
          <c:dLblPos val="ctr"/>
          <c:showLegendKey val="0"/>
          <c:showVal val="1"/>
          <c:showCatName val="0"/>
          <c:showSerName val="0"/>
          <c:showPercent val="0"/>
          <c:showBubbleSize val="0"/>
        </c:dLbls>
        <c:gapWidth val="150"/>
        <c:overlap val="100"/>
        <c:axId val="-217026560"/>
        <c:axId val="-217037984"/>
      </c:barChart>
      <c:catAx>
        <c:axId val="-217026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17037984"/>
        <c:crosses val="autoZero"/>
        <c:auto val="1"/>
        <c:lblAlgn val="ctr"/>
        <c:lblOffset val="100"/>
        <c:noMultiLvlLbl val="0"/>
      </c:catAx>
      <c:valAx>
        <c:axId val="-217037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1702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dirty="0"/>
              <a:t>PQRSD POR MODALIDAD DE PETICIÓN  </a:t>
            </a:r>
          </a:p>
        </c:rich>
      </c:tx>
      <c:layout>
        <c:manualLayout>
          <c:xMode val="edge"/>
          <c:yMode val="edge"/>
          <c:x val="0.29463936691400266"/>
          <c:y val="3.425300672628540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055988735401969E-2"/>
          <c:y val="7.0640732722066474E-2"/>
          <c:w val="0.85575523610334536"/>
          <c:h val="0.75348202616009341"/>
        </c:manualLayout>
      </c:layout>
      <c:bar3DChart>
        <c:barDir val="col"/>
        <c:grouping val="clustered"/>
        <c:varyColors val="0"/>
        <c:ser>
          <c:idx val="0"/>
          <c:order val="0"/>
          <c:tx>
            <c:strRef>
              <c:f>'tipos pqrs NOVIEMBRE 2025'!$G$9</c:f>
              <c:strCache>
                <c:ptCount val="1"/>
                <c:pt idx="0">
                  <c:v>CANTIDAD</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pqrs NOVIEMBRE 2025'!$F$10:$F$16</c:f>
              <c:strCache>
                <c:ptCount val="7"/>
                <c:pt idx="0">
                  <c:v>PETICIONES DE INFORMACION</c:v>
                </c:pt>
                <c:pt idx="1">
                  <c:v>PETICIONES DE INTERES PARTICULAR</c:v>
                </c:pt>
                <c:pt idx="2">
                  <c:v>QUEJAS </c:v>
                </c:pt>
                <c:pt idx="3">
                  <c:v>RECLAMOS</c:v>
                </c:pt>
                <c:pt idx="4">
                  <c:v>SUGERENCIAS </c:v>
                </c:pt>
                <c:pt idx="5">
                  <c:v>DENUNCIAS</c:v>
                </c:pt>
                <c:pt idx="6">
                  <c:v>OTRO</c:v>
                </c:pt>
              </c:strCache>
            </c:strRef>
          </c:cat>
          <c:val>
            <c:numRef>
              <c:f>'tipos pqrs NOVIEMBRE 2025'!$G$10:$G$16</c:f>
              <c:numCache>
                <c:formatCode>0</c:formatCode>
                <c:ptCount val="7"/>
                <c:pt idx="0">
                  <c:v>104</c:v>
                </c:pt>
                <c:pt idx="1">
                  <c:v>102</c:v>
                </c:pt>
                <c:pt idx="2">
                  <c:v>0</c:v>
                </c:pt>
                <c:pt idx="3">
                  <c:v>14</c:v>
                </c:pt>
                <c:pt idx="4">
                  <c:v>0</c:v>
                </c:pt>
                <c:pt idx="5">
                  <c:v>0</c:v>
                </c:pt>
                <c:pt idx="6">
                  <c:v>75</c:v>
                </c:pt>
              </c:numCache>
            </c:numRef>
          </c:val>
          <c:extLst>
            <c:ext xmlns:c16="http://schemas.microsoft.com/office/drawing/2014/chart" uri="{C3380CC4-5D6E-409C-BE32-E72D297353CC}">
              <c16:uniqueId val="{00000000-6A65-4947-BDFB-D67A83574882}"/>
            </c:ext>
          </c:extLst>
        </c:ser>
        <c:ser>
          <c:idx val="1"/>
          <c:order val="1"/>
          <c:tx>
            <c:strRef>
              <c:f>'tipos pqrs NOVIEMBRE 2025'!$H$9</c:f>
              <c:strCache>
                <c:ptCount val="1"/>
                <c:pt idx="0">
                  <c:v>PORCENTAJE </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pqrs NOVIEMBRE 2025'!$F$10:$F$16</c:f>
              <c:strCache>
                <c:ptCount val="7"/>
                <c:pt idx="0">
                  <c:v>PETICIONES DE INFORMACION</c:v>
                </c:pt>
                <c:pt idx="1">
                  <c:v>PETICIONES DE INTERES PARTICULAR</c:v>
                </c:pt>
                <c:pt idx="2">
                  <c:v>QUEJAS </c:v>
                </c:pt>
                <c:pt idx="3">
                  <c:v>RECLAMOS</c:v>
                </c:pt>
                <c:pt idx="4">
                  <c:v>SUGERENCIAS </c:v>
                </c:pt>
                <c:pt idx="5">
                  <c:v>DENUNCIAS</c:v>
                </c:pt>
                <c:pt idx="6">
                  <c:v>OTRO</c:v>
                </c:pt>
              </c:strCache>
            </c:strRef>
          </c:cat>
          <c:val>
            <c:numRef>
              <c:f>'tipos pqrs NOVIEMBRE 2025'!$H$10:$H$16</c:f>
              <c:numCache>
                <c:formatCode>0%</c:formatCode>
                <c:ptCount val="7"/>
                <c:pt idx="0">
                  <c:v>0.35254237288135593</c:v>
                </c:pt>
                <c:pt idx="1">
                  <c:v>0.34576271186440677</c:v>
                </c:pt>
                <c:pt idx="2">
                  <c:v>0</c:v>
                </c:pt>
                <c:pt idx="3">
                  <c:v>4.7457627118644069E-2</c:v>
                </c:pt>
                <c:pt idx="4">
                  <c:v>0</c:v>
                </c:pt>
                <c:pt idx="5">
                  <c:v>0</c:v>
                </c:pt>
                <c:pt idx="6">
                  <c:v>0.25423728813559321</c:v>
                </c:pt>
              </c:numCache>
            </c:numRef>
          </c:val>
          <c:extLst>
            <c:ext xmlns:c16="http://schemas.microsoft.com/office/drawing/2014/chart" uri="{C3380CC4-5D6E-409C-BE32-E72D297353CC}">
              <c16:uniqueId val="{00000001-6A65-4947-BDFB-D67A83574882}"/>
            </c:ext>
          </c:extLst>
        </c:ser>
        <c:dLbls>
          <c:showLegendKey val="0"/>
          <c:showVal val="1"/>
          <c:showCatName val="0"/>
          <c:showSerName val="0"/>
          <c:showPercent val="0"/>
          <c:showBubbleSize val="0"/>
        </c:dLbls>
        <c:gapWidth val="150"/>
        <c:shape val="box"/>
        <c:axId val="-217030368"/>
        <c:axId val="-217033088"/>
        <c:axId val="0"/>
      </c:bar3DChart>
      <c:catAx>
        <c:axId val="-217030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17033088"/>
        <c:crosses val="autoZero"/>
        <c:auto val="1"/>
        <c:lblAlgn val="ctr"/>
        <c:lblOffset val="100"/>
        <c:noMultiLvlLbl val="0"/>
      </c:catAx>
      <c:valAx>
        <c:axId val="-217033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1703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PETICIONES ATENDIDAS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 Total PQRSD Atendidas 271</c:v>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'Peticiones por dependencia'!$D$10:$D$22</c:f>
              <c:strCache>
                <c:ptCount val="13"/>
                <c:pt idx="0">
                  <c:v>ATENCION AL USUARIO</c:v>
                </c:pt>
                <c:pt idx="1">
                  <c:v>BIENESTAR UNIVERSITARIO</c:v>
                </c:pt>
                <c:pt idx="2">
                  <c:v>CONTRATACION</c:v>
                </c:pt>
                <c:pt idx="3">
                  <c:v>JURIDICA</c:v>
                </c:pt>
                <c:pt idx="4">
                  <c:v>RECTORIA</c:v>
                </c:pt>
                <c:pt idx="5">
                  <c:v>REGISTRO Y CONTROL</c:v>
                </c:pt>
                <c:pt idx="6">
                  <c:v>SALA DE DOCENTES</c:v>
                </c:pt>
                <c:pt idx="7">
                  <c:v>TALENTO HUMANO</c:v>
                </c:pt>
                <c:pt idx="8">
                  <c:v>TESORERIA</c:v>
                </c:pt>
                <c:pt idx="9">
                  <c:v>SECRETARIA CONSEJO ACADEMICO  </c:v>
                </c:pt>
                <c:pt idx="10">
                  <c:v>CONSEJO ACADEMICO </c:v>
                </c:pt>
                <c:pt idx="11">
                  <c:v>VICERRECTORIA ACADEMICA</c:v>
                </c:pt>
                <c:pt idx="12">
                  <c:v>VICERRECTORIA ADMINISTRATIVA</c:v>
                </c:pt>
              </c:strCache>
            </c:strRef>
          </c:cat>
          <c:val>
            <c:numRef>
              <c:f>'Peticiones por dependencia'!$F$10:$F$22</c:f>
              <c:numCache>
                <c:formatCode>General</c:formatCode>
                <c:ptCount val="13"/>
                <c:pt idx="0">
                  <c:v>47</c:v>
                </c:pt>
                <c:pt idx="1">
                  <c:v>9</c:v>
                </c:pt>
                <c:pt idx="2">
                  <c:v>11</c:v>
                </c:pt>
                <c:pt idx="3">
                  <c:v>10</c:v>
                </c:pt>
                <c:pt idx="4">
                  <c:v>8</c:v>
                </c:pt>
                <c:pt idx="5">
                  <c:v>42</c:v>
                </c:pt>
                <c:pt idx="6">
                  <c:v>36</c:v>
                </c:pt>
                <c:pt idx="7">
                  <c:v>30</c:v>
                </c:pt>
                <c:pt idx="8">
                  <c:v>16</c:v>
                </c:pt>
                <c:pt idx="9">
                  <c:v>12</c:v>
                </c:pt>
                <c:pt idx="10">
                  <c:v>16</c:v>
                </c:pt>
                <c:pt idx="11">
                  <c:v>19</c:v>
                </c:pt>
                <c:pt idx="12">
                  <c:v>15</c:v>
                </c:pt>
              </c:numCache>
            </c:numRef>
          </c:val>
          <c:extLst>
            <c:ext xmlns:c16="http://schemas.microsoft.com/office/drawing/2014/chart" uri="{C3380CC4-5D6E-409C-BE32-E72D297353CC}">
              <c16:uniqueId val="{00000000-76E0-47DD-9823-A6AEC6F38E41}"/>
            </c:ext>
          </c:extLst>
        </c:ser>
        <c:dLbls>
          <c:showLegendKey val="0"/>
          <c:showVal val="1"/>
          <c:showCatName val="0"/>
          <c:showSerName val="0"/>
          <c:showPercent val="0"/>
          <c:showBubbleSize val="0"/>
        </c:dLbls>
        <c:gapWidth val="150"/>
        <c:shape val="box"/>
        <c:axId val="-217032544"/>
        <c:axId val="-217029280"/>
        <c:axId val="0"/>
        <c:extLst>
          <c:ext xmlns:c15="http://schemas.microsoft.com/office/drawing/2012/chart" uri="{02D57815-91ED-43cb-92C2-25804820EDAC}">
            <c15:filteredBarSeries>
              <c15:ser>
                <c:idx val="1"/>
                <c:order val="1"/>
                <c:tx>
                  <c:v>PETICIONES ATENDIDAS </c:v>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'Peticiones por dependencia'!$D$10:$D$22</c15:sqref>
                        </c15:formulaRef>
                      </c:ext>
                    </c:extLst>
                    <c:strCache>
                      <c:ptCount val="13"/>
                      <c:pt idx="0">
                        <c:v>ATENCION AL USUARIO</c:v>
                      </c:pt>
                      <c:pt idx="1">
                        <c:v>BIENESTAR UNIVERSITARIO</c:v>
                      </c:pt>
                      <c:pt idx="2">
                        <c:v>CONTRATACION</c:v>
                      </c:pt>
                      <c:pt idx="3">
                        <c:v>JURIDICA</c:v>
                      </c:pt>
                      <c:pt idx="4">
                        <c:v>RECTORIA</c:v>
                      </c:pt>
                      <c:pt idx="5">
                        <c:v>REGISTRO Y CONTROL</c:v>
                      </c:pt>
                      <c:pt idx="6">
                        <c:v>SALA DE DOCENTES</c:v>
                      </c:pt>
                      <c:pt idx="7">
                        <c:v>TALENTO HUMANO</c:v>
                      </c:pt>
                      <c:pt idx="8">
                        <c:v>TESORERIA</c:v>
                      </c:pt>
                      <c:pt idx="9">
                        <c:v>SECRETARIA CONSEJO ACADEMICO  </c:v>
                      </c:pt>
                      <c:pt idx="10">
                        <c:v>CONSEJO ACADEMICO </c:v>
                      </c:pt>
                      <c:pt idx="11">
                        <c:v>VICERRECTORIA ACADEMICA</c:v>
                      </c:pt>
                      <c:pt idx="12">
                        <c:v>VICERRECTORIA ADMINISTRATIVA</c:v>
                      </c:pt>
                    </c:strCache>
                  </c:strRef>
                </c:cat>
                <c:val>
                  <c:numRef>
                    <c:extLst>
                      <c:ext uri="{02D57815-91ED-43cb-92C2-25804820EDAC}">
                        <c15:formulaRef>
                          <c15:sqref>'Peticiones por dependencia'!$C$10:$C$22</c15:sqref>
                        </c15:formulaRef>
                      </c:ext>
                    </c:extLst>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val>
                <c:extLst>
                  <c:ext xmlns:c16="http://schemas.microsoft.com/office/drawing/2014/chart" uri="{C3380CC4-5D6E-409C-BE32-E72D297353CC}">
                    <c16:uniqueId val="{00000001-76E0-47DD-9823-A6AEC6F38E41}"/>
                  </c:ext>
                </c:extLst>
              </c15:ser>
            </c15:filteredBarSeries>
          </c:ext>
        </c:extLst>
      </c:bar3DChart>
      <c:catAx>
        <c:axId val="-2170325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DEPENDENCIA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29280"/>
        <c:crosses val="autoZero"/>
        <c:auto val="1"/>
        <c:lblAlgn val="ctr"/>
        <c:lblOffset val="100"/>
        <c:noMultiLvlLbl val="0"/>
      </c:catAx>
      <c:valAx>
        <c:axId val="-217029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PQRSD Atendidas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165EC-2CE7-4FF7-8D30-98E4A5757953}" type="datetimeFigureOut">
              <a:rPr lang="es-CO" smtClean="0"/>
              <a:t>7/04/2026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4C292-34A6-4176-BF6D-64A3A0EA0BEA}" type="slidenum">
              <a:rPr lang="es-CO" smtClean="0"/>
              <a:t>‹Nº›</a:t>
            </a:fld>
            <a:endParaRPr lang="es-CO"/>
          </a:p>
        </p:txBody>
      </p:sp>
    </p:spTree>
    <p:extLst>
      <p:ext uri="{BB962C8B-B14F-4D97-AF65-F5344CB8AC3E}">
        <p14:creationId xmlns:p14="http://schemas.microsoft.com/office/powerpoint/2010/main" val="367767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D04C292-34A6-4176-BF6D-64A3A0EA0BEA}" type="slidenum">
              <a:rPr lang="es-CO" smtClean="0"/>
              <a:t>6</a:t>
            </a:fld>
            <a:endParaRPr lang="es-CO"/>
          </a:p>
        </p:txBody>
      </p:sp>
    </p:spTree>
    <p:extLst>
      <p:ext uri="{BB962C8B-B14F-4D97-AF65-F5344CB8AC3E}">
        <p14:creationId xmlns:p14="http://schemas.microsoft.com/office/powerpoint/2010/main" val="429184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9A580-5E42-4D6B-9E6A-D42BF636F4F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8D85AD6-BA74-4D1C-9663-9B4B3BD8CF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787A504-49F6-4926-B3A5-97DD84CCF545}"/>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B8570D02-A447-4D92-94BA-3A5C7EA896E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5FF4ECE-4DF4-4651-93E8-DAFE12B87CC9}"/>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424492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3231F-DDED-402A-A654-4CE032F67CA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0540B1F-9A6C-4749-86A3-A4FEEC88A59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5C7EE4C-6B17-491E-A976-826C90195414}"/>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FAAD43D4-DF10-4CFB-AE63-CB40FD07904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13075E3-27A8-47C8-9EEC-A4BC8C22B521}"/>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196209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72815-4036-4FD8-A6F7-184C2B90B38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DC4947B-7A3E-4D08-9012-AD11500EC4E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B40FB95-DCB5-41CA-9DE0-397E6EA1E8E4}"/>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8A25D060-5928-48A9-BF66-E864328F7F4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8C85416-DA01-473F-9D0A-706036F05742}"/>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120173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D7436A-ABE4-4EF2-94CB-FF49597C33D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755CB46-E97E-4A78-AFA2-D6C57FF260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BD707C3-914A-4B34-B7C5-100A1431D2AE}"/>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9215A458-0272-4454-8E82-A50F6C34660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601E31E-1584-46E2-8035-1FD37E937E49}"/>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231491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B1A8D-D534-49E8-8CA8-6C09053253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B8A649A-199F-4B04-8517-758772E60C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168D41D-F7CC-4616-993F-1FFF0499AA32}"/>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D999223A-EDFB-45AB-B540-B198E7133BB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975BBBE-5B33-4A42-9AF2-714E1AF2E4F6}"/>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58013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13250C-E946-4E0D-B059-3569652018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2F5F63A-F3B8-458B-8E3A-99F524318D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6A633AA-478A-4C77-96BB-99298231CB8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027B06A-1892-4B69-BBA9-9B1EA99B929E}"/>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6" name="Marcador de pie de página 5">
            <a:extLst>
              <a:ext uri="{FF2B5EF4-FFF2-40B4-BE49-F238E27FC236}">
                <a16:creationId xmlns:a16="http://schemas.microsoft.com/office/drawing/2014/main" id="{76EFD92E-2E9E-4C63-8AE9-1A7F858CC8C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F654310-F245-4BDD-BEE5-C840937C80ED}"/>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75315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A0F4C-0504-4698-A004-108A14004F0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444EDE6-7E68-4ABE-ACCB-8C35DB9C2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2E8C50-DC3A-47A1-A3AE-3009787F9E1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98FA0490-CDD8-4FD5-869A-71AE9F30E2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7917E4-B375-43F8-9E60-32F6C721C51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C9510ADF-BBA8-490D-8142-40ED48BE5423}"/>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8" name="Marcador de pie de página 7">
            <a:extLst>
              <a:ext uri="{FF2B5EF4-FFF2-40B4-BE49-F238E27FC236}">
                <a16:creationId xmlns:a16="http://schemas.microsoft.com/office/drawing/2014/main" id="{89B4B28E-C99D-4C45-B7F8-DC2F911AFAF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5203D93-0B97-41B6-BCCA-07C7D0FDBA88}"/>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334915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5EDD5-113B-4908-86E3-8591B39B35E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FA86A61-36A7-4644-912D-047468B9F2CB}"/>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4" name="Marcador de pie de página 3">
            <a:extLst>
              <a:ext uri="{FF2B5EF4-FFF2-40B4-BE49-F238E27FC236}">
                <a16:creationId xmlns:a16="http://schemas.microsoft.com/office/drawing/2014/main" id="{E5372AFB-7656-418D-A3B0-5AF0FC33B34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6BA7AB7-055A-402C-BE5A-615E853C89BD}"/>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360849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D4F8CD3-DD3A-4A1B-A7FA-CFE5B227DE84}"/>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3" name="Marcador de pie de página 2">
            <a:extLst>
              <a:ext uri="{FF2B5EF4-FFF2-40B4-BE49-F238E27FC236}">
                <a16:creationId xmlns:a16="http://schemas.microsoft.com/office/drawing/2014/main" id="{083F386A-97AD-42CD-B570-5E076939817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3F39D792-FB61-4D31-9D8E-53CA5709C546}"/>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172938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2E9DC-0678-42FE-BE88-E7B13DF142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53BEBEC-266C-4363-B578-FD504B16EE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525521B-9DAE-41E2-8170-24494BF8B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C79DBC-5A53-422D-972C-C93074ED956B}"/>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6" name="Marcador de pie de página 5">
            <a:extLst>
              <a:ext uri="{FF2B5EF4-FFF2-40B4-BE49-F238E27FC236}">
                <a16:creationId xmlns:a16="http://schemas.microsoft.com/office/drawing/2014/main" id="{54564FE0-88E7-4B75-8EC4-C9BEAA826F7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75393DD-41DF-4C25-B4FE-68A638CE7002}"/>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124080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A78EDA-3525-401F-880D-CF35DAEA0C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131230E-4BFB-4BDE-8C43-5B8B92AB28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0714C5E-A198-40D2-85B9-9ED8FA071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CB6304-38D4-4A4A-8728-2CD1CA20F2BB}"/>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6" name="Marcador de pie de página 5">
            <a:extLst>
              <a:ext uri="{FF2B5EF4-FFF2-40B4-BE49-F238E27FC236}">
                <a16:creationId xmlns:a16="http://schemas.microsoft.com/office/drawing/2014/main" id="{938B0F8E-EB16-48F9-98C8-A2E0BFBD98E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E93B29F-D570-469B-8D77-C7B6D5D64AAA}"/>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6805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8F04BB-080E-4B26-8793-409578521D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58B54E1-2391-45D4-982D-FD685C6E3E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212F1E8-4AF7-475A-BCB8-F05CBC2F22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F492DB95-3767-4B0B-A27E-A3BED75CE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C5DCD90-64DB-4DEF-B6C0-9221B5E762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60CB1-B878-42B6-86B8-6CE9BFFBC2CF}" type="slidenum">
              <a:rPr lang="es-CO" smtClean="0"/>
              <a:t>‹Nº›</a:t>
            </a:fld>
            <a:endParaRPr lang="es-CO"/>
          </a:p>
        </p:txBody>
      </p:sp>
    </p:spTree>
    <p:extLst>
      <p:ext uri="{BB962C8B-B14F-4D97-AF65-F5344CB8AC3E}">
        <p14:creationId xmlns:p14="http://schemas.microsoft.com/office/powerpoint/2010/main" val="1735653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6.jpg"/><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hyperlink" Target="mailto:notificacionesjudiciales@itp.edu.co" TargetMode="External"/><Relationship Id="rId4" Type="http://schemas.openxmlformats.org/officeDocument/2006/relationships/hyperlink" Target="mailto:atencionalusuario@itp.edu.co"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6.jpg"/><Relationship Id="rId7"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chart" Target="../charts/chart5.x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srcRect l="50640" t="29886" r="24555" b="51305"/>
          <a:stretch/>
        </p:blipFill>
        <p:spPr>
          <a:xfrm>
            <a:off x="6119445" y="633045"/>
            <a:ext cx="5812891" cy="2479432"/>
          </a:xfrm>
          <a:prstGeom prst="rect">
            <a:avLst/>
          </a:prstGeom>
        </p:spPr>
      </p:pic>
      <p:pic>
        <p:nvPicPr>
          <p:cNvPr id="7" name="Imagen 6"/>
          <p:cNvPicPr/>
          <p:nvPr/>
        </p:nvPicPr>
        <p:blipFill rotWithShape="1">
          <a:blip r:embed="rId4"/>
          <a:srcRect l="63756" t="49624" r="24059" b="30978"/>
          <a:stretch/>
        </p:blipFill>
        <p:spPr bwMode="auto">
          <a:xfrm>
            <a:off x="9372600" y="3307937"/>
            <a:ext cx="2454715" cy="2126078"/>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a:blip r:embed="rId5"/>
          <a:stretch>
            <a:fillRect/>
          </a:stretch>
        </p:blipFill>
        <p:spPr>
          <a:xfrm>
            <a:off x="3615958" y="5752844"/>
            <a:ext cx="5962405" cy="469433"/>
          </a:xfrm>
          <a:prstGeom prst="rect">
            <a:avLst/>
          </a:prstGeom>
        </p:spPr>
      </p:pic>
      <p:sp>
        <p:nvSpPr>
          <p:cNvPr id="3" name="Rectángulo 2"/>
          <p:cNvSpPr/>
          <p:nvPr/>
        </p:nvSpPr>
        <p:spPr>
          <a:xfrm>
            <a:off x="3615958" y="4233686"/>
            <a:ext cx="6096000" cy="1200329"/>
          </a:xfrm>
          <a:prstGeom prst="rect">
            <a:avLst/>
          </a:prstGeom>
        </p:spPr>
        <p:txBody>
          <a:bodyPr>
            <a:spAutoFit/>
          </a:bodyPr>
          <a:lstStyle/>
          <a:p>
            <a:pPr lvl="0" algn="ctr"/>
            <a:r>
              <a:rPr lang="es-CO" b="1" dirty="0">
                <a:solidFill>
                  <a:schemeClr val="bg1"/>
                </a:solidFill>
              </a:rPr>
              <a:t>Informe de Peticiones, Quejas, Reclamos,</a:t>
            </a:r>
          </a:p>
          <a:p>
            <a:pPr lvl="0" algn="ctr"/>
            <a:r>
              <a:rPr lang="es-CO" b="1" dirty="0">
                <a:solidFill>
                  <a:schemeClr val="bg1"/>
                </a:solidFill>
              </a:rPr>
              <a:t>Sugerencias y Denuncias</a:t>
            </a:r>
          </a:p>
          <a:p>
            <a:pPr lvl="0" algn="ctr"/>
            <a:r>
              <a:rPr lang="es-CO" b="1" dirty="0">
                <a:solidFill>
                  <a:schemeClr val="bg1"/>
                </a:solidFill>
              </a:rPr>
              <a:t>(PQRSD)</a:t>
            </a:r>
          </a:p>
          <a:p>
            <a:pPr lvl="0" algn="ctr"/>
            <a:r>
              <a:rPr lang="es-CO" b="1" dirty="0">
                <a:solidFill>
                  <a:schemeClr val="bg1"/>
                </a:solidFill>
              </a:rPr>
              <a:t> </a:t>
            </a:r>
            <a:r>
              <a:rPr lang="es-CO" b="1" dirty="0" smtClean="0">
                <a:solidFill>
                  <a:schemeClr val="bg1"/>
                </a:solidFill>
              </a:rPr>
              <a:t>Agosto/2025</a:t>
            </a:r>
            <a:endParaRPr lang="es-CO" b="1" dirty="0">
              <a:solidFill>
                <a:schemeClr val="bg1"/>
              </a:solidFill>
              <a:sym typeface="Arial"/>
            </a:endParaRPr>
          </a:p>
        </p:txBody>
      </p:sp>
    </p:spTree>
    <p:extLst>
      <p:ext uri="{BB962C8B-B14F-4D97-AF65-F5344CB8AC3E}">
        <p14:creationId xmlns:p14="http://schemas.microsoft.com/office/powerpoint/2010/main" val="2352149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532386" y="378042"/>
            <a:ext cx="4126066" cy="646331"/>
          </a:xfrm>
          <a:prstGeom prst="rect">
            <a:avLst/>
          </a:prstGeom>
        </p:spPr>
        <p:txBody>
          <a:bodyPr wrap="none">
            <a:spAutoFit/>
          </a:bodyPr>
          <a:lstStyle/>
          <a:p>
            <a:r>
              <a:rPr lang="es-CO" sz="3600" b="1" dirty="0"/>
              <a:t>RECOMENDACIONES</a:t>
            </a:r>
          </a:p>
        </p:txBody>
      </p:sp>
      <p:sp>
        <p:nvSpPr>
          <p:cNvPr id="3" name="Rectángulo 2"/>
          <p:cNvSpPr/>
          <p:nvPr/>
        </p:nvSpPr>
        <p:spPr>
          <a:xfrm>
            <a:off x="5281246" y="1415451"/>
            <a:ext cx="6096000" cy="1477328"/>
          </a:xfrm>
          <a:prstGeom prst="rect">
            <a:avLst/>
          </a:prstGeom>
        </p:spPr>
        <p:txBody>
          <a:bodyPr>
            <a:spAutoFit/>
          </a:bodyPr>
          <a:lstStyle/>
          <a:p>
            <a:pPr algn="just"/>
            <a:r>
              <a:rPr lang="es-CO" dirty="0"/>
              <a:t>Mantenimiento del Canal Telefónico: Debido a que el sistema procesó 150 llamadas con una efectividad del 100% , se recomienda realizar mantenimientos preventivos a la línea 3138052807 para garantizar la continuidad de este canal de alta demanda</a:t>
            </a:r>
          </a:p>
        </p:txBody>
      </p:sp>
      <p:sp>
        <p:nvSpPr>
          <p:cNvPr id="4" name="Rectángulo 3"/>
          <p:cNvSpPr/>
          <p:nvPr/>
        </p:nvSpPr>
        <p:spPr>
          <a:xfrm>
            <a:off x="6608883" y="3938844"/>
            <a:ext cx="4645270" cy="2031325"/>
          </a:xfrm>
          <a:prstGeom prst="rect">
            <a:avLst/>
          </a:prstGeom>
        </p:spPr>
        <p:txBody>
          <a:bodyPr wrap="square">
            <a:spAutoFit/>
          </a:bodyPr>
          <a:lstStyle/>
          <a:p>
            <a:pPr algn="just"/>
            <a:r>
              <a:rPr lang="es-CO" dirty="0"/>
              <a:t>Socialización de Tiempos de Respuesta: Publicar de manera visible en la sede física y el sitio web la tabla de "Tiempos permitidos para respuesta". Esto ayuda a gestionar las expectativas del usuario, especialmente en consultas técnicas que pueden tardar hasta 30 días.</a:t>
            </a:r>
          </a:p>
        </p:txBody>
      </p:sp>
      <p:pic>
        <p:nvPicPr>
          <p:cNvPr id="5" name="Imagen 4"/>
          <p:cNvPicPr>
            <a:picLocks noChangeAspect="1"/>
          </p:cNvPicPr>
          <p:nvPr/>
        </p:nvPicPr>
        <p:blipFill rotWithShape="1">
          <a:blip r:embed="rId3"/>
          <a:srcRect l="65075" t="28674" r="2795" b="51302"/>
          <a:stretch/>
        </p:blipFill>
        <p:spPr>
          <a:xfrm>
            <a:off x="1057835" y="1452281"/>
            <a:ext cx="4109112" cy="1440497"/>
          </a:xfrm>
          <a:prstGeom prst="rect">
            <a:avLst/>
          </a:prstGeom>
        </p:spPr>
      </p:pic>
      <p:pic>
        <p:nvPicPr>
          <p:cNvPr id="6" name="Imagen 5"/>
          <p:cNvPicPr>
            <a:picLocks noChangeAspect="1"/>
          </p:cNvPicPr>
          <p:nvPr/>
        </p:nvPicPr>
        <p:blipFill rotWithShape="1">
          <a:blip r:embed="rId4"/>
          <a:srcRect l="69324" t="40096" b="23833"/>
          <a:stretch/>
        </p:blipFill>
        <p:spPr>
          <a:xfrm>
            <a:off x="3724681" y="4062238"/>
            <a:ext cx="2884532" cy="1907931"/>
          </a:xfrm>
          <a:prstGeom prst="rect">
            <a:avLst/>
          </a:prstGeom>
        </p:spPr>
      </p:pic>
    </p:spTree>
    <p:extLst>
      <p:ext uri="{BB962C8B-B14F-4D97-AF65-F5344CB8AC3E}">
        <p14:creationId xmlns:p14="http://schemas.microsoft.com/office/powerpoint/2010/main" val="796669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623145E-B551-489C-ACD3-27D8A4C477AC}"/>
              </a:ext>
            </a:extLst>
          </p:cNvPr>
          <p:cNvSpPr txBox="1"/>
          <p:nvPr/>
        </p:nvSpPr>
        <p:spPr>
          <a:xfrm>
            <a:off x="2155849" y="2066192"/>
            <a:ext cx="8760155" cy="2554545"/>
          </a:xfrm>
          <a:prstGeom prst="rect">
            <a:avLst/>
          </a:prstGeom>
          <a:noFill/>
        </p:spPr>
        <p:txBody>
          <a:bodyPr wrap="none" rtlCol="0">
            <a:spAutoFit/>
          </a:bodyPr>
          <a:lstStyle/>
          <a:p>
            <a:pPr algn="ctr"/>
            <a:r>
              <a:rPr lang="es-CO" sz="4000" dirty="0"/>
              <a:t>Informe de Peticiones, Quejas, Reclamos,</a:t>
            </a:r>
          </a:p>
          <a:p>
            <a:pPr algn="ctr"/>
            <a:r>
              <a:rPr lang="es-CO" sz="4000" dirty="0"/>
              <a:t>Sugerencias y Denuncias</a:t>
            </a:r>
          </a:p>
          <a:p>
            <a:pPr algn="ctr"/>
            <a:r>
              <a:rPr lang="es-CO" sz="4000" dirty="0"/>
              <a:t>(PQRSD)</a:t>
            </a:r>
          </a:p>
          <a:p>
            <a:pPr algn="ctr"/>
            <a:r>
              <a:rPr lang="es-CO" sz="4000" dirty="0" smtClean="0"/>
              <a:t>Agosto/2025</a:t>
            </a:r>
            <a:endParaRPr lang="es-CO" sz="4000" dirty="0"/>
          </a:p>
        </p:txBody>
      </p:sp>
    </p:spTree>
    <p:extLst>
      <p:ext uri="{BB962C8B-B14F-4D97-AF65-F5344CB8AC3E}">
        <p14:creationId xmlns:p14="http://schemas.microsoft.com/office/powerpoint/2010/main" val="2771849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p:cNvSpPr/>
          <p:nvPr/>
        </p:nvSpPr>
        <p:spPr>
          <a:xfrm>
            <a:off x="753207" y="1120703"/>
            <a:ext cx="9999785" cy="2031325"/>
          </a:xfrm>
          <a:prstGeom prst="rect">
            <a:avLst/>
          </a:prstGeom>
        </p:spPr>
        <p:txBody>
          <a:bodyPr wrap="square">
            <a:spAutoFit/>
          </a:bodyPr>
          <a:lstStyle/>
          <a:p>
            <a:pPr algn="just"/>
            <a:r>
              <a:rPr lang="es-CO" dirty="0"/>
              <a:t>El presente documento corresponde al Informe de Peticiones, </a:t>
            </a:r>
            <a:r>
              <a:rPr lang="es-CO" dirty="0" smtClean="0"/>
              <a:t>Quejas, Reclamos</a:t>
            </a:r>
            <a:r>
              <a:rPr lang="es-CO" dirty="0"/>
              <a:t>, Sugerencias y Denuncias (PQRSD) recibidas y atendidas por </a:t>
            </a:r>
            <a:r>
              <a:rPr lang="es-CO" dirty="0" smtClean="0"/>
              <a:t>la Oficina </a:t>
            </a:r>
            <a:r>
              <a:rPr lang="es-CO" dirty="0"/>
              <a:t>de atención al usuario </a:t>
            </a:r>
            <a:r>
              <a:rPr lang="es-CO" dirty="0" smtClean="0"/>
              <a:t>de la Institución Universitaria del Putumayo. Correspondiente </a:t>
            </a:r>
            <a:r>
              <a:rPr lang="es-CO" dirty="0"/>
              <a:t>al mes de </a:t>
            </a:r>
            <a:r>
              <a:rPr lang="es-CO" dirty="0" smtClean="0"/>
              <a:t>agosto de 2025. </a:t>
            </a:r>
          </a:p>
          <a:p>
            <a:pPr algn="just"/>
            <a:endParaRPr lang="es-CO" dirty="0"/>
          </a:p>
          <a:p>
            <a:pPr algn="just"/>
            <a:r>
              <a:rPr lang="es-CO" dirty="0" smtClean="0"/>
              <a:t>De </a:t>
            </a:r>
            <a:r>
              <a:rPr lang="es-CO" dirty="0"/>
              <a:t>acuerdo con los datos arrojados por los canales de atención, </a:t>
            </a:r>
            <a:r>
              <a:rPr lang="es-CO" dirty="0" smtClean="0"/>
              <a:t>durante </a:t>
            </a:r>
            <a:r>
              <a:rPr lang="es-CO" dirty="0"/>
              <a:t>en el mes de </a:t>
            </a:r>
            <a:r>
              <a:rPr lang="es-CO" dirty="0" smtClean="0"/>
              <a:t>agosto, </a:t>
            </a:r>
            <a:r>
              <a:rPr lang="es-CO" dirty="0"/>
              <a:t>se recibieron </a:t>
            </a:r>
            <a:r>
              <a:rPr lang="es-CO" dirty="0" smtClean="0"/>
              <a:t>(295) PQRSD, garantizando </a:t>
            </a:r>
            <a:r>
              <a:rPr lang="es-CO" dirty="0"/>
              <a:t>el registro del 100% y teniendo en cuenta lo reportado </a:t>
            </a:r>
            <a:r>
              <a:rPr lang="es-CO" dirty="0" smtClean="0"/>
              <a:t>les </a:t>
            </a:r>
            <a:r>
              <a:rPr lang="es-CO" dirty="0"/>
              <a:t>fue asignado su trámite, no se negó el acceso a ninguna de ellas.</a:t>
            </a:r>
          </a:p>
        </p:txBody>
      </p:sp>
      <p:sp>
        <p:nvSpPr>
          <p:cNvPr id="8" name="TextBox 29">
            <a:extLst>
              <a:ext uri="{FF2B5EF4-FFF2-40B4-BE49-F238E27FC236}">
                <a16:creationId xmlns:a16="http://schemas.microsoft.com/office/drawing/2014/main" id="{A03E2A1C-4743-478B-A867-725AA05FA7CE}"/>
              </a:ext>
            </a:extLst>
          </p:cNvPr>
          <p:cNvSpPr txBox="1"/>
          <p:nvPr/>
        </p:nvSpPr>
        <p:spPr>
          <a:xfrm>
            <a:off x="2889751" y="263348"/>
            <a:ext cx="6175118" cy="707886"/>
          </a:xfrm>
          <a:prstGeom prst="rect">
            <a:avLst/>
          </a:prstGeom>
          <a:noFill/>
        </p:spPr>
        <p:txBody>
          <a:bodyPr wrap="square" rtlCol="0" anchor="ctr">
            <a:spAutoFit/>
          </a:bodyPr>
          <a:lstStyle/>
          <a:p>
            <a:pPr algn="ctr"/>
            <a:r>
              <a:rPr lang="es-CO" sz="2000" b="1" dirty="0" smtClean="0">
                <a:solidFill>
                  <a:schemeClr val="accent1">
                    <a:lumMod val="50000"/>
                  </a:schemeClr>
                </a:solidFill>
                <a:latin typeface="Calibri"/>
                <a:ea typeface="Calibri"/>
                <a:cs typeface="Calibri"/>
                <a:sym typeface="Calibri"/>
              </a:rPr>
              <a:t>PQRS </a:t>
            </a:r>
          </a:p>
          <a:p>
            <a:pPr algn="ctr"/>
            <a:r>
              <a:rPr lang="es-CO" sz="2000" b="1" dirty="0" smtClean="0">
                <a:solidFill>
                  <a:schemeClr val="accent1">
                    <a:lumMod val="50000"/>
                  </a:schemeClr>
                </a:solidFill>
                <a:latin typeface="Calibri"/>
                <a:ea typeface="Calibri"/>
                <a:cs typeface="Calibri"/>
                <a:sym typeface="Calibri"/>
              </a:rPr>
              <a:t>RECIBIDAS POR CANAL DE ATENCIÓN</a:t>
            </a:r>
            <a:endParaRPr lang="es-CO" sz="2000" b="1" dirty="0">
              <a:solidFill>
                <a:schemeClr val="accent1">
                  <a:lumMod val="50000"/>
                </a:schemeClr>
              </a:solidFill>
              <a:latin typeface="Calibri"/>
              <a:ea typeface="Calibri"/>
              <a:cs typeface="Calibri"/>
              <a:sym typeface="Calibri"/>
            </a:endParaRPr>
          </a:p>
        </p:txBody>
      </p:sp>
      <p:sp>
        <p:nvSpPr>
          <p:cNvPr id="3" name="Rectángulo 2"/>
          <p:cNvSpPr/>
          <p:nvPr/>
        </p:nvSpPr>
        <p:spPr>
          <a:xfrm>
            <a:off x="753207" y="4034135"/>
            <a:ext cx="4821116" cy="923330"/>
          </a:xfrm>
          <a:prstGeom prst="rect">
            <a:avLst/>
          </a:prstGeom>
        </p:spPr>
        <p:txBody>
          <a:bodyPr wrap="square">
            <a:spAutoFit/>
          </a:bodyPr>
          <a:lstStyle/>
          <a:p>
            <a:pPr algn="just"/>
            <a:r>
              <a:rPr lang="es-CO" dirty="0"/>
              <a:t>Al conectar todos los canales, logramos trámites más ágiles y un acceso a la información </a:t>
            </a:r>
            <a:r>
              <a:rPr lang="es-CO" dirty="0" smtClean="0"/>
              <a:t>inclusivo </a:t>
            </a:r>
            <a:r>
              <a:rPr lang="es-CO" dirty="0"/>
              <a:t>y sencillo.</a:t>
            </a:r>
          </a:p>
        </p:txBody>
      </p:sp>
      <p:graphicFrame>
        <p:nvGraphicFramePr>
          <p:cNvPr id="7" name="Gráfico 6"/>
          <p:cNvGraphicFramePr>
            <a:graphicFrameLocks/>
          </p:cNvGraphicFramePr>
          <p:nvPr>
            <p:extLst>
              <p:ext uri="{D42A27DB-BD31-4B8C-83A1-F6EECF244321}">
                <p14:modId xmlns:p14="http://schemas.microsoft.com/office/powerpoint/2010/main" val="1782734997"/>
              </p:ext>
            </p:extLst>
          </p:nvPr>
        </p:nvGraphicFramePr>
        <p:xfrm>
          <a:off x="5574322" y="3152027"/>
          <a:ext cx="5741377" cy="3116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460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3614635" y="412978"/>
            <a:ext cx="6179996" cy="646331"/>
          </a:xfrm>
          <a:prstGeom prst="rect">
            <a:avLst/>
          </a:prstGeom>
        </p:spPr>
        <p:txBody>
          <a:bodyPr wrap="square">
            <a:spAutoFit/>
          </a:bodyPr>
          <a:lstStyle/>
          <a:p>
            <a:pPr algn="just"/>
            <a:r>
              <a:rPr lang="es-CO" b="1" dirty="0" smtClean="0"/>
              <a:t>GESTIÓN: CANALES DE ATENCIÓN</a:t>
            </a:r>
            <a:r>
              <a:rPr lang="es-CO" b="1" dirty="0"/>
              <a:t> </a:t>
            </a:r>
            <a:r>
              <a:rPr lang="es-CO" b="1" dirty="0" smtClean="0"/>
              <a:t>TELEFONÍA CELULAR   </a:t>
            </a:r>
            <a:endParaRPr lang="es-CO" dirty="0"/>
          </a:p>
          <a:p>
            <a:pPr algn="ctr"/>
            <a:endParaRPr lang="es-CO" b="1" dirty="0"/>
          </a:p>
        </p:txBody>
      </p:sp>
      <p:graphicFrame>
        <p:nvGraphicFramePr>
          <p:cNvPr id="7" name="Gráfico 6"/>
          <p:cNvGraphicFramePr>
            <a:graphicFrameLocks/>
          </p:cNvGraphicFramePr>
          <p:nvPr>
            <p:extLst>
              <p:ext uri="{D42A27DB-BD31-4B8C-83A1-F6EECF244321}">
                <p14:modId xmlns:p14="http://schemas.microsoft.com/office/powerpoint/2010/main" val="2798140215"/>
              </p:ext>
            </p:extLst>
          </p:nvPr>
        </p:nvGraphicFramePr>
        <p:xfrm>
          <a:off x="470755" y="960926"/>
          <a:ext cx="4804630" cy="30219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2573824033"/>
              </p:ext>
            </p:extLst>
          </p:nvPr>
        </p:nvGraphicFramePr>
        <p:xfrm>
          <a:off x="694592" y="4457578"/>
          <a:ext cx="4191000" cy="1333500"/>
        </p:xfrm>
        <a:graphic>
          <a:graphicData uri="http://schemas.openxmlformats.org/presentationml/2006/ole">
            <mc:AlternateContent xmlns:mc="http://schemas.openxmlformats.org/markup-compatibility/2006">
              <mc:Choice xmlns:v="urn:schemas-microsoft-com:vml" Requires="v">
                <p:oleObj spid="_x0000_s4226" name="Hoja de cálculo" r:id="rId5" imgW="4190872" imgH="1333472" progId="Excel.Sheet.12">
                  <p:embed/>
                </p:oleObj>
              </mc:Choice>
              <mc:Fallback>
                <p:oleObj name="Hoja de cálculo" r:id="rId5" imgW="4190872" imgH="1333472" progId="Excel.Sheet.12">
                  <p:embed/>
                  <p:pic>
                    <p:nvPicPr>
                      <p:cNvPr id="0" name=""/>
                      <p:cNvPicPr/>
                      <p:nvPr/>
                    </p:nvPicPr>
                    <p:blipFill>
                      <a:blip r:embed="rId6"/>
                      <a:stretch>
                        <a:fillRect/>
                      </a:stretch>
                    </p:blipFill>
                    <p:spPr>
                      <a:xfrm>
                        <a:off x="694592" y="4457578"/>
                        <a:ext cx="4191000" cy="1333500"/>
                      </a:xfrm>
                      <a:prstGeom prst="rect">
                        <a:avLst/>
                      </a:prstGeom>
                    </p:spPr>
                  </p:pic>
                </p:oleObj>
              </mc:Fallback>
            </mc:AlternateContent>
          </a:graphicData>
        </a:graphic>
      </p:graphicFrame>
      <p:sp>
        <p:nvSpPr>
          <p:cNvPr id="5" name="Rectángulo 4"/>
          <p:cNvSpPr/>
          <p:nvPr/>
        </p:nvSpPr>
        <p:spPr>
          <a:xfrm>
            <a:off x="5336931" y="1419793"/>
            <a:ext cx="6096000" cy="3970318"/>
          </a:xfrm>
          <a:prstGeom prst="rect">
            <a:avLst/>
          </a:prstGeom>
        </p:spPr>
        <p:txBody>
          <a:bodyPr>
            <a:spAutoFit/>
          </a:bodyPr>
          <a:lstStyle/>
          <a:p>
            <a:pPr algn="just"/>
            <a:r>
              <a:rPr lang="es-CO" dirty="0"/>
              <a:t>Durante el mes de </a:t>
            </a:r>
            <a:r>
              <a:rPr lang="es-CO" dirty="0" smtClean="0"/>
              <a:t>agosto, </a:t>
            </a:r>
            <a:r>
              <a:rPr lang="es-CO" dirty="0"/>
              <a:t>el sistema de atención telefónica identificado con el número 3138052807 procesó un total de 150 </a:t>
            </a:r>
            <a:r>
              <a:rPr lang="es-CO" dirty="0" smtClean="0"/>
              <a:t>llamadas. </a:t>
            </a:r>
          </a:p>
          <a:p>
            <a:pPr algn="just"/>
            <a:endParaRPr lang="es-CO" dirty="0"/>
          </a:p>
          <a:p>
            <a:pPr algn="just"/>
            <a:r>
              <a:rPr lang="es-CO" dirty="0" smtClean="0"/>
              <a:t>Llamadas </a:t>
            </a:r>
            <a:r>
              <a:rPr lang="es-CO" dirty="0"/>
              <a:t>Recibidas: Se atendieron satisfactoriamente 150 llamadas, lo que representa el 100% del volumen total. </a:t>
            </a:r>
            <a:endParaRPr lang="es-CO" dirty="0" smtClean="0"/>
          </a:p>
          <a:p>
            <a:pPr algn="just"/>
            <a:endParaRPr lang="es-CO" dirty="0"/>
          </a:p>
          <a:p>
            <a:pPr algn="just"/>
            <a:r>
              <a:rPr lang="es-CO" dirty="0" smtClean="0"/>
              <a:t>Este </a:t>
            </a:r>
            <a:r>
              <a:rPr lang="es-CO" dirty="0"/>
              <a:t>indicador refleja una máxima capacidad de respuesta y una gestión </a:t>
            </a:r>
            <a:r>
              <a:rPr lang="es-CO" dirty="0" smtClean="0"/>
              <a:t>oportuna de </a:t>
            </a:r>
            <a:r>
              <a:rPr lang="es-CO" dirty="0"/>
              <a:t>las consultas de los usuarios</a:t>
            </a:r>
            <a:r>
              <a:rPr lang="es-CO" dirty="0" smtClean="0"/>
              <a:t>. </a:t>
            </a:r>
          </a:p>
          <a:p>
            <a:pPr algn="just"/>
            <a:endParaRPr lang="es-CO" dirty="0"/>
          </a:p>
          <a:p>
            <a:pPr algn="just"/>
            <a:r>
              <a:rPr lang="es-CO" dirty="0" smtClean="0"/>
              <a:t>Este </a:t>
            </a:r>
            <a:r>
              <a:rPr lang="es-CO" dirty="0"/>
              <a:t>resultado demuestra una operatividad óptima y una cobertura total de la demanda ciudadana, asegurando que cada contacto recibido fuera gestionado de manera oportuna y eficiente.</a:t>
            </a:r>
          </a:p>
        </p:txBody>
      </p:sp>
    </p:spTree>
    <p:extLst>
      <p:ext uri="{BB962C8B-B14F-4D97-AF65-F5344CB8AC3E}">
        <p14:creationId xmlns:p14="http://schemas.microsoft.com/office/powerpoint/2010/main" val="1129854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4342755" y="364719"/>
            <a:ext cx="3898568" cy="369332"/>
          </a:xfrm>
          <a:prstGeom prst="rect">
            <a:avLst/>
          </a:prstGeom>
        </p:spPr>
        <p:txBody>
          <a:bodyPr wrap="none">
            <a:spAutoFit/>
          </a:bodyPr>
          <a:lstStyle/>
          <a:p>
            <a:r>
              <a:rPr lang="es-CO" b="1" dirty="0" smtClean="0"/>
              <a:t>GESTIÓN DE CORREOS ELECTRÓNICOS </a:t>
            </a:r>
            <a:endParaRPr lang="es-CO" b="1" dirty="0"/>
          </a:p>
        </p:txBody>
      </p:sp>
      <p:sp>
        <p:nvSpPr>
          <p:cNvPr id="3" name="Rectángulo 2"/>
          <p:cNvSpPr/>
          <p:nvPr/>
        </p:nvSpPr>
        <p:spPr>
          <a:xfrm>
            <a:off x="5408735" y="949596"/>
            <a:ext cx="6096000" cy="5355312"/>
          </a:xfrm>
          <a:prstGeom prst="rect">
            <a:avLst/>
          </a:prstGeom>
        </p:spPr>
        <p:txBody>
          <a:bodyPr>
            <a:spAutoFit/>
          </a:bodyPr>
          <a:lstStyle/>
          <a:p>
            <a:pPr algn="just"/>
            <a:r>
              <a:rPr lang="es-CO" dirty="0"/>
              <a:t>Durante el periodo evaluado, la operatividad a través de los canales virtuales registró un consolidado total de </a:t>
            </a:r>
            <a:r>
              <a:rPr lang="es-CO" dirty="0" smtClean="0"/>
              <a:t>111 </a:t>
            </a:r>
            <a:r>
              <a:rPr lang="es-CO" dirty="0"/>
              <a:t>interacciones. </a:t>
            </a:r>
            <a:endParaRPr lang="es-CO" dirty="0" smtClean="0"/>
          </a:p>
          <a:p>
            <a:pPr algn="just"/>
            <a:endParaRPr lang="es-CO" dirty="0"/>
          </a:p>
          <a:p>
            <a:pPr algn="just"/>
            <a:r>
              <a:rPr lang="es-CO" dirty="0" smtClean="0"/>
              <a:t>La </a:t>
            </a:r>
            <a:r>
              <a:rPr lang="es-CO" dirty="0"/>
              <a:t>distribución de la carga de trabajo entre las bandejas institucionales se detalla de la siguiente </a:t>
            </a:r>
            <a:r>
              <a:rPr lang="es-CO" dirty="0" smtClean="0"/>
              <a:t>manera: </a:t>
            </a:r>
            <a:r>
              <a:rPr lang="es-CO" dirty="0" smtClean="0">
                <a:hlinkClick r:id="rId4"/>
              </a:rPr>
              <a:t>atencionalusuario@itp.edu.co</a:t>
            </a:r>
            <a:r>
              <a:rPr lang="es-CO" dirty="0" smtClean="0"/>
              <a:t>: </a:t>
            </a:r>
            <a:r>
              <a:rPr lang="es-CO" dirty="0"/>
              <a:t>Este canal concentró la gran mayoría de la actividad virtual con </a:t>
            </a:r>
            <a:r>
              <a:rPr lang="es-CO" dirty="0" smtClean="0"/>
              <a:t>109 </a:t>
            </a:r>
            <a:r>
              <a:rPr lang="es-CO" dirty="0"/>
              <a:t>registros, lo que representa el 97% de la participación total</a:t>
            </a:r>
            <a:r>
              <a:rPr lang="es-CO" dirty="0" smtClean="0"/>
              <a:t>.</a:t>
            </a:r>
          </a:p>
          <a:p>
            <a:pPr algn="just"/>
            <a:endParaRPr lang="es-CO" dirty="0" smtClean="0">
              <a:hlinkClick r:id="rId5"/>
            </a:endParaRPr>
          </a:p>
          <a:p>
            <a:pPr algn="just"/>
            <a:r>
              <a:rPr lang="es-CO" dirty="0" smtClean="0">
                <a:hlinkClick r:id="rId5"/>
              </a:rPr>
              <a:t>notificacionesjudiciales@itp.edu.co</a:t>
            </a:r>
            <a:r>
              <a:rPr lang="es-CO" dirty="0" smtClean="0"/>
              <a:t>: </a:t>
            </a:r>
            <a:r>
              <a:rPr lang="es-CO" dirty="0"/>
              <a:t>Presentó una actividad mínima, recibiendo únicamente 2 registros, equivalentes al 3% del flujo virtual</a:t>
            </a:r>
            <a:r>
              <a:rPr lang="es-CO" dirty="0" smtClean="0"/>
              <a:t>.</a:t>
            </a:r>
          </a:p>
          <a:p>
            <a:pPr algn="just"/>
            <a:endParaRPr lang="es-CO" dirty="0"/>
          </a:p>
          <a:p>
            <a:pPr algn="just"/>
            <a:r>
              <a:rPr lang="es-CO" dirty="0" smtClean="0"/>
              <a:t>Análisis </a:t>
            </a:r>
            <a:r>
              <a:rPr lang="es-CO" dirty="0"/>
              <a:t>de Datos</a:t>
            </a:r>
            <a:r>
              <a:rPr lang="es-CO" dirty="0" smtClean="0"/>
              <a:t>: El </a:t>
            </a:r>
            <a:r>
              <a:rPr lang="es-CO" dirty="0"/>
              <a:t>alto volumen de interacción en la cuenta de atención al usuario subraya su importancia como el principal punto de contacto digital para la comunidad. Por el contrario, el canal de notificaciones judiciales mantiene una frecuencia baja, acorde a la naturaleza específica de sus trámites.</a:t>
            </a:r>
          </a:p>
        </p:txBody>
      </p:sp>
      <p:graphicFrame>
        <p:nvGraphicFramePr>
          <p:cNvPr id="2" name="Objeto 1"/>
          <p:cNvGraphicFramePr>
            <a:graphicFrameLocks noChangeAspect="1"/>
          </p:cNvGraphicFramePr>
          <p:nvPr>
            <p:extLst>
              <p:ext uri="{D42A27DB-BD31-4B8C-83A1-F6EECF244321}">
                <p14:modId xmlns:p14="http://schemas.microsoft.com/office/powerpoint/2010/main" val="1731388097"/>
              </p:ext>
            </p:extLst>
          </p:nvPr>
        </p:nvGraphicFramePr>
        <p:xfrm>
          <a:off x="345830" y="4960938"/>
          <a:ext cx="4762500" cy="819150"/>
        </p:xfrm>
        <a:graphic>
          <a:graphicData uri="http://schemas.openxmlformats.org/presentationml/2006/ole">
            <mc:AlternateContent xmlns:mc="http://schemas.openxmlformats.org/markup-compatibility/2006">
              <mc:Choice xmlns:v="urn:schemas-microsoft-com:vml" Requires="v">
                <p:oleObj spid="_x0000_s6205" name="Hoja de cálculo" r:id="rId6" imgW="4762564" imgH="819122" progId="Excel.Sheet.12">
                  <p:embed/>
                </p:oleObj>
              </mc:Choice>
              <mc:Fallback>
                <p:oleObj name="Hoja de cálculo" r:id="rId6" imgW="4762564" imgH="819122" progId="Excel.Sheet.12">
                  <p:embed/>
                  <p:pic>
                    <p:nvPicPr>
                      <p:cNvPr id="0" name=""/>
                      <p:cNvPicPr/>
                      <p:nvPr/>
                    </p:nvPicPr>
                    <p:blipFill>
                      <a:blip r:embed="rId7"/>
                      <a:stretch>
                        <a:fillRect/>
                      </a:stretch>
                    </p:blipFill>
                    <p:spPr>
                      <a:xfrm>
                        <a:off x="345830" y="4960938"/>
                        <a:ext cx="4762500" cy="819150"/>
                      </a:xfrm>
                      <a:prstGeom prst="rect">
                        <a:avLst/>
                      </a:prstGeom>
                    </p:spPr>
                  </p:pic>
                </p:oleObj>
              </mc:Fallback>
            </mc:AlternateContent>
          </a:graphicData>
        </a:graphic>
      </p:graphicFrame>
      <p:graphicFrame>
        <p:nvGraphicFramePr>
          <p:cNvPr id="7" name="Gráfico 6"/>
          <p:cNvGraphicFramePr>
            <a:graphicFrameLocks/>
          </p:cNvGraphicFramePr>
          <p:nvPr>
            <p:extLst>
              <p:ext uri="{D42A27DB-BD31-4B8C-83A1-F6EECF244321}">
                <p14:modId xmlns:p14="http://schemas.microsoft.com/office/powerpoint/2010/main" val="3866876827"/>
              </p:ext>
            </p:extLst>
          </p:nvPr>
        </p:nvGraphicFramePr>
        <p:xfrm>
          <a:off x="345830" y="949596"/>
          <a:ext cx="4762500" cy="350810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08922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ángulo 14"/>
          <p:cNvSpPr/>
          <p:nvPr/>
        </p:nvSpPr>
        <p:spPr>
          <a:xfrm>
            <a:off x="3733800" y="424181"/>
            <a:ext cx="6096000" cy="369332"/>
          </a:xfrm>
          <a:prstGeom prst="rect">
            <a:avLst/>
          </a:prstGeom>
        </p:spPr>
        <p:txBody>
          <a:bodyPr>
            <a:spAutoFit/>
          </a:bodyPr>
          <a:lstStyle/>
          <a:p>
            <a:pPr algn="ctr"/>
            <a:r>
              <a:rPr lang="es-CO" b="1" dirty="0"/>
              <a:t>PQRSD </a:t>
            </a:r>
            <a:r>
              <a:rPr lang="es-CO" b="1" dirty="0" smtClean="0"/>
              <a:t>RECIBIDAS POR MODALIDAD DE PETICIÓN </a:t>
            </a:r>
            <a:r>
              <a:rPr lang="es-CO" dirty="0" smtClean="0"/>
              <a:t>  </a:t>
            </a:r>
            <a:endParaRPr lang="es-CO" dirty="0"/>
          </a:p>
        </p:txBody>
      </p:sp>
      <p:pic>
        <p:nvPicPr>
          <p:cNvPr id="3" name="Imagen 2"/>
          <p:cNvPicPr>
            <a:picLocks noChangeAspect="1"/>
          </p:cNvPicPr>
          <p:nvPr/>
        </p:nvPicPr>
        <p:blipFill rotWithShape="1">
          <a:blip r:embed="rId4"/>
          <a:srcRect r="76537"/>
          <a:stretch/>
        </p:blipFill>
        <p:spPr>
          <a:xfrm>
            <a:off x="1902858" y="1124542"/>
            <a:ext cx="2677223" cy="2455587"/>
          </a:xfrm>
          <a:prstGeom prst="rect">
            <a:avLst/>
          </a:prstGeom>
        </p:spPr>
      </p:pic>
      <p:pic>
        <p:nvPicPr>
          <p:cNvPr id="10" name="Imagen 9"/>
          <p:cNvPicPr>
            <a:picLocks noChangeAspect="1"/>
          </p:cNvPicPr>
          <p:nvPr/>
        </p:nvPicPr>
        <p:blipFill rotWithShape="1">
          <a:blip r:embed="rId5"/>
          <a:srcRect r="78453"/>
          <a:stretch/>
        </p:blipFill>
        <p:spPr>
          <a:xfrm>
            <a:off x="4608883" y="1124542"/>
            <a:ext cx="2389226" cy="2166004"/>
          </a:xfrm>
          <a:prstGeom prst="rect">
            <a:avLst/>
          </a:prstGeom>
        </p:spPr>
      </p:pic>
      <p:pic>
        <p:nvPicPr>
          <p:cNvPr id="11" name="Imagen 10"/>
          <p:cNvPicPr>
            <a:picLocks noChangeAspect="1"/>
          </p:cNvPicPr>
          <p:nvPr/>
        </p:nvPicPr>
        <p:blipFill rotWithShape="1">
          <a:blip r:embed="rId6"/>
          <a:srcRect r="77601"/>
          <a:stretch/>
        </p:blipFill>
        <p:spPr>
          <a:xfrm>
            <a:off x="7090093" y="1235749"/>
            <a:ext cx="2344054" cy="2076994"/>
          </a:xfrm>
          <a:prstGeom prst="rect">
            <a:avLst/>
          </a:prstGeom>
        </p:spPr>
      </p:pic>
      <p:pic>
        <p:nvPicPr>
          <p:cNvPr id="12" name="Imagen 11"/>
          <p:cNvPicPr>
            <a:picLocks noChangeAspect="1"/>
          </p:cNvPicPr>
          <p:nvPr/>
        </p:nvPicPr>
        <p:blipFill rotWithShape="1">
          <a:blip r:embed="rId7"/>
          <a:srcRect r="77388"/>
          <a:stretch/>
        </p:blipFill>
        <p:spPr>
          <a:xfrm>
            <a:off x="1710745" y="3580130"/>
            <a:ext cx="2263378" cy="2194683"/>
          </a:xfrm>
          <a:prstGeom prst="rect">
            <a:avLst/>
          </a:prstGeom>
        </p:spPr>
      </p:pic>
      <p:pic>
        <p:nvPicPr>
          <p:cNvPr id="13" name="Imagen 12"/>
          <p:cNvPicPr>
            <a:picLocks noChangeAspect="1"/>
          </p:cNvPicPr>
          <p:nvPr/>
        </p:nvPicPr>
        <p:blipFill rotWithShape="1">
          <a:blip r:embed="rId8"/>
          <a:srcRect r="76857"/>
          <a:stretch/>
        </p:blipFill>
        <p:spPr>
          <a:xfrm>
            <a:off x="3896391" y="3580129"/>
            <a:ext cx="2318592" cy="2194684"/>
          </a:xfrm>
          <a:prstGeom prst="rect">
            <a:avLst/>
          </a:prstGeom>
        </p:spPr>
      </p:pic>
      <p:pic>
        <p:nvPicPr>
          <p:cNvPr id="14" name="Imagen 13"/>
          <p:cNvPicPr>
            <a:picLocks noChangeAspect="1"/>
          </p:cNvPicPr>
          <p:nvPr/>
        </p:nvPicPr>
        <p:blipFill rotWithShape="1">
          <a:blip r:embed="rId9"/>
          <a:srcRect r="76431"/>
          <a:stretch/>
        </p:blipFill>
        <p:spPr>
          <a:xfrm>
            <a:off x="5292149" y="3580129"/>
            <a:ext cx="2411088" cy="2242894"/>
          </a:xfrm>
          <a:prstGeom prst="rect">
            <a:avLst/>
          </a:prstGeom>
        </p:spPr>
      </p:pic>
      <p:pic>
        <p:nvPicPr>
          <p:cNvPr id="16" name="Imagen 15"/>
          <p:cNvPicPr>
            <a:picLocks noChangeAspect="1"/>
          </p:cNvPicPr>
          <p:nvPr/>
        </p:nvPicPr>
        <p:blipFill rotWithShape="1">
          <a:blip r:embed="rId10"/>
          <a:srcRect r="75047"/>
          <a:stretch/>
        </p:blipFill>
        <p:spPr>
          <a:xfrm>
            <a:off x="7155764" y="3544685"/>
            <a:ext cx="2519081" cy="2230128"/>
          </a:xfrm>
          <a:prstGeom prst="rect">
            <a:avLst/>
          </a:prstGeom>
        </p:spPr>
      </p:pic>
    </p:spTree>
    <p:extLst>
      <p:ext uri="{BB962C8B-B14F-4D97-AF65-F5344CB8AC3E}">
        <p14:creationId xmlns:p14="http://schemas.microsoft.com/office/powerpoint/2010/main" val="260071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553916" y="3657601"/>
            <a:ext cx="11148646" cy="2862322"/>
          </a:xfrm>
          <a:prstGeom prst="rect">
            <a:avLst/>
          </a:prstGeom>
        </p:spPr>
        <p:txBody>
          <a:bodyPr wrap="square">
            <a:spAutoFit/>
          </a:bodyPr>
          <a:lstStyle/>
          <a:p>
            <a:pPr algn="just"/>
            <a:r>
              <a:rPr lang="es-CO" dirty="0" smtClean="0"/>
              <a:t>Durante </a:t>
            </a:r>
            <a:r>
              <a:rPr lang="es-CO" dirty="0"/>
              <a:t>el periodo evaluado, se gestionaron </a:t>
            </a:r>
            <a:r>
              <a:rPr lang="es-CO" dirty="0" smtClean="0"/>
              <a:t>295 </a:t>
            </a:r>
            <a:r>
              <a:rPr lang="es-CO" dirty="0"/>
              <a:t>trámites. El reporte destaca una operatividad enfocada en la resolución de consultas, donde las Peticiones de Información e Interés Particular sumaron el </a:t>
            </a:r>
            <a:r>
              <a:rPr lang="es-CO" dirty="0" smtClean="0"/>
              <a:t>70% </a:t>
            </a:r>
            <a:r>
              <a:rPr lang="es-CO" dirty="0"/>
              <a:t>de los casos </a:t>
            </a:r>
            <a:r>
              <a:rPr lang="es-CO" dirty="0" smtClean="0"/>
              <a:t>(206 </a:t>
            </a:r>
            <a:r>
              <a:rPr lang="es-CO" dirty="0"/>
              <a:t>solicitudes). El volumen restante </a:t>
            </a:r>
            <a:r>
              <a:rPr lang="es-CO" dirty="0" smtClean="0"/>
              <a:t>(25%) </a:t>
            </a:r>
            <a:r>
              <a:rPr lang="es-CO" dirty="0"/>
              <a:t>se clasificó en la categoría "Otro". </a:t>
            </a:r>
            <a:endParaRPr lang="es-CO" dirty="0" smtClean="0"/>
          </a:p>
          <a:p>
            <a:pPr algn="just"/>
            <a:endParaRPr lang="es-CO" dirty="0"/>
          </a:p>
          <a:p>
            <a:pPr algn="just"/>
            <a:r>
              <a:rPr lang="es-CO" dirty="0"/>
              <a:t>Garantía de Reclamación: De conformidad con el Artículo 6 de la Resolución No. 0576 (28 de julio de 2025) </a:t>
            </a:r>
            <a:r>
              <a:rPr lang="es-CO" dirty="0" smtClean="0"/>
              <a:t>— </a:t>
            </a:r>
            <a:r>
              <a:rPr lang="es-CO" dirty="0"/>
              <a:t>se garantizó el derecho de los interesados a presentar reclamaciones a las calificaciones preliminares a través del correo autorizado, asegurando la transparencia en la vinculación </a:t>
            </a:r>
            <a:r>
              <a:rPr lang="es-CO" dirty="0" smtClean="0"/>
              <a:t>docente de 14 reclamaciones.</a:t>
            </a:r>
          </a:p>
          <a:p>
            <a:pPr algn="just"/>
            <a:endParaRPr lang="es-CO" dirty="0"/>
          </a:p>
          <a:p>
            <a:pPr algn="just"/>
            <a:r>
              <a:rPr lang="es-CO" dirty="0" smtClean="0"/>
              <a:t>Este panorama </a:t>
            </a:r>
            <a:r>
              <a:rPr lang="es-CO" dirty="0"/>
              <a:t>refleja una dinámica institucional orientada principalmente hacia la gestión administrativa y la resolución de dudas, con un indicador de satisfacción positivo asegurando la transparencia en la vinculación </a:t>
            </a:r>
            <a:r>
              <a:rPr lang="es-CO" dirty="0" smtClean="0"/>
              <a:t>docente.</a:t>
            </a:r>
            <a:endParaRPr lang="es-CO" dirty="0"/>
          </a:p>
        </p:txBody>
      </p:sp>
      <p:graphicFrame>
        <p:nvGraphicFramePr>
          <p:cNvPr id="4" name="Gráfico 3"/>
          <p:cNvGraphicFramePr>
            <a:graphicFrameLocks/>
          </p:cNvGraphicFramePr>
          <p:nvPr>
            <p:extLst>
              <p:ext uri="{D42A27DB-BD31-4B8C-83A1-F6EECF244321}">
                <p14:modId xmlns:p14="http://schemas.microsoft.com/office/powerpoint/2010/main" val="2177775060"/>
              </p:ext>
            </p:extLst>
          </p:nvPr>
        </p:nvGraphicFramePr>
        <p:xfrm>
          <a:off x="3264510" y="501163"/>
          <a:ext cx="6735641" cy="3024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6344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543038" y="474757"/>
            <a:ext cx="7535270" cy="646331"/>
          </a:xfrm>
          <a:prstGeom prst="rect">
            <a:avLst/>
          </a:prstGeom>
        </p:spPr>
        <p:txBody>
          <a:bodyPr wrap="square">
            <a:spAutoFit/>
          </a:bodyPr>
          <a:lstStyle/>
          <a:p>
            <a:pPr algn="just"/>
            <a:r>
              <a:rPr lang="pt-BR" b="1" dirty="0"/>
              <a:t>P Q R </a:t>
            </a:r>
            <a:r>
              <a:rPr lang="pt-BR" b="1"/>
              <a:t>S </a:t>
            </a:r>
            <a:r>
              <a:rPr lang="pt-BR" b="1" smtClean="0"/>
              <a:t>D - </a:t>
            </a:r>
            <a:r>
              <a:rPr lang="es-CO" b="1" dirty="0"/>
              <a:t>ASIGNADAS A DEPENDENCIAS Y GRUPOS INTERNOS DE TRABAJO</a:t>
            </a:r>
          </a:p>
          <a:p>
            <a:pPr algn="just"/>
            <a:endParaRPr lang="pt-BR" dirty="0"/>
          </a:p>
        </p:txBody>
      </p:sp>
      <p:sp>
        <p:nvSpPr>
          <p:cNvPr id="3" name="Rectángulo 2"/>
          <p:cNvSpPr/>
          <p:nvPr/>
        </p:nvSpPr>
        <p:spPr>
          <a:xfrm>
            <a:off x="691662" y="4237782"/>
            <a:ext cx="10386646" cy="1477328"/>
          </a:xfrm>
          <a:prstGeom prst="rect">
            <a:avLst/>
          </a:prstGeom>
        </p:spPr>
        <p:txBody>
          <a:bodyPr wrap="square">
            <a:spAutoFit/>
          </a:bodyPr>
          <a:lstStyle/>
          <a:p>
            <a:pPr algn="just"/>
            <a:r>
              <a:rPr lang="es-CO" dirty="0"/>
              <a:t>El reporte consolida la actividad de 13 dependencias, mostrando un volumen total de 293 solicitudes recibidas. De estas, se han atendido 271, dejando un saldo de 22 pendientes. </a:t>
            </a:r>
            <a:endParaRPr lang="es-CO" dirty="0" smtClean="0"/>
          </a:p>
          <a:p>
            <a:pPr algn="just"/>
            <a:endParaRPr lang="es-CO" dirty="0"/>
          </a:p>
          <a:p>
            <a:pPr algn="just"/>
            <a:r>
              <a:rPr lang="es-CO" dirty="0" smtClean="0"/>
              <a:t>El </a:t>
            </a:r>
            <a:r>
              <a:rPr lang="es-CO" dirty="0"/>
              <a:t>desempeño general muestra un balance positivo con un cumplimiento global del </a:t>
            </a:r>
            <a:r>
              <a:rPr lang="es-CO" dirty="0" smtClean="0"/>
              <a:t>92%, </a:t>
            </a:r>
            <a:r>
              <a:rPr lang="es-CO" dirty="0"/>
              <a:t>logrando cerrar </a:t>
            </a:r>
            <a:r>
              <a:rPr lang="es-CO" dirty="0" smtClean="0"/>
              <a:t>271 </a:t>
            </a:r>
            <a:r>
              <a:rPr lang="es-CO" dirty="0"/>
              <a:t>casos y dejando </a:t>
            </a:r>
            <a:r>
              <a:rPr lang="es-CO" dirty="0" smtClean="0"/>
              <a:t>22 PQRSD pendientes </a:t>
            </a:r>
            <a:r>
              <a:rPr lang="es-CO" dirty="0"/>
              <a:t>de atención.</a:t>
            </a:r>
          </a:p>
        </p:txBody>
      </p:sp>
      <p:graphicFrame>
        <p:nvGraphicFramePr>
          <p:cNvPr id="5" name="Objeto 4"/>
          <p:cNvGraphicFramePr>
            <a:graphicFrameLocks noChangeAspect="1"/>
          </p:cNvGraphicFramePr>
          <p:nvPr>
            <p:extLst>
              <p:ext uri="{D42A27DB-BD31-4B8C-83A1-F6EECF244321}">
                <p14:modId xmlns:p14="http://schemas.microsoft.com/office/powerpoint/2010/main" val="3511006268"/>
              </p:ext>
            </p:extLst>
          </p:nvPr>
        </p:nvGraphicFramePr>
        <p:xfrm>
          <a:off x="669497" y="977812"/>
          <a:ext cx="5734050" cy="2867025"/>
        </p:xfrm>
        <a:graphic>
          <a:graphicData uri="http://schemas.openxmlformats.org/presentationml/2006/ole">
            <mc:AlternateContent xmlns:mc="http://schemas.openxmlformats.org/markup-compatibility/2006">
              <mc:Choice xmlns:v="urn:schemas-microsoft-com:vml" Requires="v">
                <p:oleObj spid="_x0000_s7194" name="Hoja de cálculo" r:id="rId4" imgW="5734210" imgH="2866925" progId="Excel.Sheet.12">
                  <p:embed/>
                </p:oleObj>
              </mc:Choice>
              <mc:Fallback>
                <p:oleObj name="Hoja de cálculo" r:id="rId4" imgW="5734210" imgH="2866925" progId="Excel.Sheet.12">
                  <p:embed/>
                  <p:pic>
                    <p:nvPicPr>
                      <p:cNvPr id="0" name=""/>
                      <p:cNvPicPr/>
                      <p:nvPr/>
                    </p:nvPicPr>
                    <p:blipFill>
                      <a:blip r:embed="rId5"/>
                      <a:stretch>
                        <a:fillRect/>
                      </a:stretch>
                    </p:blipFill>
                    <p:spPr>
                      <a:xfrm>
                        <a:off x="669497" y="977812"/>
                        <a:ext cx="5734050" cy="2867025"/>
                      </a:xfrm>
                      <a:prstGeom prst="rect">
                        <a:avLst/>
                      </a:prstGeom>
                    </p:spPr>
                  </p:pic>
                </p:oleObj>
              </mc:Fallback>
            </mc:AlternateContent>
          </a:graphicData>
        </a:graphic>
      </p:graphicFrame>
      <p:graphicFrame>
        <p:nvGraphicFramePr>
          <p:cNvPr id="8" name="Gráfico 7"/>
          <p:cNvGraphicFramePr>
            <a:graphicFrameLocks/>
          </p:cNvGraphicFramePr>
          <p:nvPr>
            <p:extLst>
              <p:ext uri="{D42A27DB-BD31-4B8C-83A1-F6EECF244321}">
                <p14:modId xmlns:p14="http://schemas.microsoft.com/office/powerpoint/2010/main" val="3927469257"/>
              </p:ext>
            </p:extLst>
          </p:nvPr>
        </p:nvGraphicFramePr>
        <p:xfrm>
          <a:off x="6403547" y="977812"/>
          <a:ext cx="5131961" cy="286702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5620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639465" y="457172"/>
            <a:ext cx="5536131" cy="369332"/>
          </a:xfrm>
          <a:prstGeom prst="rect">
            <a:avLst/>
          </a:prstGeom>
        </p:spPr>
        <p:txBody>
          <a:bodyPr wrap="none">
            <a:spAutoFit/>
          </a:bodyPr>
          <a:lstStyle/>
          <a:p>
            <a:r>
              <a:rPr lang="es-CO" b="1" dirty="0"/>
              <a:t>GESTIÓN DE TRASLADOS Y ACCESO A LA INFORMACIÓN </a:t>
            </a:r>
          </a:p>
        </p:txBody>
      </p:sp>
      <p:sp>
        <p:nvSpPr>
          <p:cNvPr id="3" name="Rectángulo 2"/>
          <p:cNvSpPr/>
          <p:nvPr/>
        </p:nvSpPr>
        <p:spPr>
          <a:xfrm>
            <a:off x="1002323" y="1076659"/>
            <a:ext cx="10638692" cy="4524315"/>
          </a:xfrm>
          <a:prstGeom prst="rect">
            <a:avLst/>
          </a:prstGeom>
        </p:spPr>
        <p:txBody>
          <a:bodyPr wrap="square">
            <a:spAutoFit/>
          </a:bodyPr>
          <a:lstStyle/>
          <a:p>
            <a:pPr algn="just"/>
            <a:r>
              <a:rPr lang="es-CO" dirty="0" smtClean="0"/>
              <a:t>La </a:t>
            </a:r>
            <a:r>
              <a:rPr lang="es-CO" dirty="0"/>
              <a:t>Institución Universitaria del Putumayo, a través de su Oficina de Atención al Usuario, ha establecido tiempos de respuesta diferenciados según la naturaleza de la solicitud para garantizar un acceso a la información eficiente y oportuno. </a:t>
            </a:r>
            <a:endParaRPr lang="es-CO" dirty="0" smtClean="0"/>
          </a:p>
          <a:p>
            <a:pPr algn="just"/>
            <a:r>
              <a:rPr lang="es-CO" dirty="0" smtClean="0"/>
              <a:t>Durante </a:t>
            </a:r>
            <a:r>
              <a:rPr lang="es-CO" dirty="0"/>
              <a:t>el periodo reportado (agosto de 2025), se recibieron un total de 295 solicitudes de PQRSD , de las cuales se gestionaron exitosamente el 92% (271 casos</a:t>
            </a:r>
            <a:r>
              <a:rPr lang="es-CO" dirty="0" smtClean="0"/>
              <a:t>).</a:t>
            </a:r>
          </a:p>
          <a:p>
            <a:pPr algn="just"/>
            <a:endParaRPr lang="es-CO" dirty="0"/>
          </a:p>
          <a:p>
            <a:pPr algn="just"/>
            <a:r>
              <a:rPr lang="es-CO" dirty="0" smtClean="0"/>
              <a:t>Aspectos </a:t>
            </a:r>
            <a:r>
              <a:rPr lang="es-CO" dirty="0"/>
              <a:t>Relevantes de la </a:t>
            </a:r>
            <a:r>
              <a:rPr lang="es-CO" dirty="0" smtClean="0"/>
              <a:t>Gestión Eficiencia </a:t>
            </a:r>
            <a:r>
              <a:rPr lang="es-CO" dirty="0"/>
              <a:t>en Traslados: Las solicitudes que requieren ser remitidas a otras dependencias (Traslados por Competencia) cuentan con el plazo más breve de respuesta (5 días), priorizando la celeridad en el trámite administrativo</a:t>
            </a:r>
            <a:r>
              <a:rPr lang="es-CO" dirty="0" smtClean="0"/>
              <a:t>.</a:t>
            </a:r>
          </a:p>
          <a:p>
            <a:pPr algn="just"/>
            <a:endParaRPr lang="es-CO" dirty="0"/>
          </a:p>
          <a:p>
            <a:pPr algn="just"/>
            <a:r>
              <a:rPr lang="es-CO" dirty="0"/>
              <a:t>En cumplimiento del Artículo 6 de la Resolución No. 0576 (28 de julio de 2025), se garantizó la transparencia en la vinculación docente mediante el trámite de 14 reclamaciones a las calificaciones preliminares a través del correo autorizado</a:t>
            </a:r>
            <a:r>
              <a:rPr lang="es-CO" dirty="0" smtClean="0"/>
              <a:t>.</a:t>
            </a:r>
          </a:p>
          <a:p>
            <a:pPr algn="just"/>
            <a:endParaRPr lang="es-CO" dirty="0"/>
          </a:p>
          <a:p>
            <a:pPr algn="just"/>
            <a:r>
              <a:rPr lang="es-CO" dirty="0" smtClean="0"/>
              <a:t>Estado </a:t>
            </a:r>
            <a:r>
              <a:rPr lang="es-CO" dirty="0"/>
              <a:t>de Trámites: Al cierre del informe, un 8% de las solicitudes (22 casos) permanecen pendientes de respuesta , lo que refleja un alto índice de operatividad en la gestión de la información institucional.</a:t>
            </a:r>
          </a:p>
        </p:txBody>
      </p:sp>
    </p:spTree>
    <p:extLst>
      <p:ext uri="{BB962C8B-B14F-4D97-AF65-F5344CB8AC3E}">
        <p14:creationId xmlns:p14="http://schemas.microsoft.com/office/powerpoint/2010/main" val="25242921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2302</TotalTime>
  <Words>925</Words>
  <Application>Microsoft Office PowerPoint</Application>
  <PresentationFormat>Panorámica</PresentationFormat>
  <Paragraphs>60</Paragraphs>
  <Slides>10</Slides>
  <Notes>1</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SALA 2-01</cp:lastModifiedBy>
  <cp:revision>193</cp:revision>
  <dcterms:created xsi:type="dcterms:W3CDTF">2025-07-15T21:29:47Z</dcterms:created>
  <dcterms:modified xsi:type="dcterms:W3CDTF">2026-04-07T11:23:13Z</dcterms:modified>
</cp:coreProperties>
</file>